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71" r:id="rId3"/>
    <p:sldId id="288" r:id="rId4"/>
    <p:sldId id="289" r:id="rId5"/>
    <p:sldId id="290" r:id="rId6"/>
    <p:sldId id="291" r:id="rId7"/>
    <p:sldId id="295" r:id="rId8"/>
    <p:sldId id="292" r:id="rId9"/>
    <p:sldId id="293" r:id="rId10"/>
    <p:sldId id="300" r:id="rId11"/>
    <p:sldId id="287" r:id="rId12"/>
    <p:sldId id="296" r:id="rId13"/>
    <p:sldId id="297" r:id="rId14"/>
    <p:sldId id="299" r:id="rId15"/>
    <p:sldId id="301" r:id="rId16"/>
    <p:sldId id="298" r:id="rId17"/>
    <p:sldId id="302" r:id="rId18"/>
    <p:sldId id="285" r:id="rId19"/>
    <p:sldId id="272" r:id="rId20"/>
    <p:sldId id="284" r:id="rId21"/>
    <p:sldId id="305" r:id="rId22"/>
    <p:sldId id="304" r:id="rId23"/>
    <p:sldId id="306" r:id="rId24"/>
    <p:sldId id="303" r:id="rId25"/>
    <p:sldId id="28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6" y="-11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5DF78-CC46-4E06-8D2E-66B2A0FF5299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C20E8-71C1-4718-A996-D03F37253B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07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72FC53-B43C-8C4E-9996-897F7200534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106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C20E8-71C1-4718-A996-D03F37253B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938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72FC53-B43C-8C4E-9996-897F7200534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877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C20E8-71C1-4718-A996-D03F37253B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126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1637F-8A8F-4598-ADE3-647752005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348E5D-4E1E-4FF9-B9C3-BBFFF3734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D512D5-53F7-46DA-9E67-7CD188724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63DC-5EDC-4157-A606-9F35D913871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963447-42AE-4F35-B1D4-2171FB2A1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5794-A47A-4E6D-A6AD-13D21A1F0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347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37B6D-14C3-430D-AF09-F988D24E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34E408-2306-433A-B40F-1812D97B2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77C895-4064-4DC1-9387-990EAB5EE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63DC-5EDC-4157-A606-9F35D913871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8CBA0B-FA48-426F-9475-CF8C1736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496705-1205-4E87-9450-5344CF9C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241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376D94-60A2-4F36-802C-B786D0841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882EC2-51EC-4772-A4E5-DDEFA21D5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D9B34E-A3A6-4ED2-B576-DBE74EAB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63DC-5EDC-4157-A606-9F35D913871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8492FB-264D-4D9F-8BB7-2E0F609C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DC8749-9A8B-47BB-8E6D-DB8A445E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1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2FD5F-333D-486D-9E97-893185EC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36870C-79CD-4218-8AD4-6E8201D7D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E6B805-2738-4CC6-8A35-757FD3310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63DC-5EDC-4157-A606-9F35D913871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E1431F-5C83-4956-B7B6-5CFB35106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802133-6916-4AC5-BE58-FFEEC4F9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899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528C1-0F64-4FD5-B30A-382BCB61B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F149B-433A-422D-88F6-C70F29E04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790D78-C433-4FF3-97B4-99D8DD53A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63DC-5EDC-4157-A606-9F35D913871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AAEC46-C17B-4B1A-A126-12036AE34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4F4E22-33AB-4FB1-8D60-E83BAB395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391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BC03A-B307-469B-8E77-7F7487EC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0D6048-4F3E-4E0F-836A-C3221D75D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50632A-0145-4573-8304-4A9CCBC10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85F7F0-FFD7-4248-95A7-93513A9BD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63DC-5EDC-4157-A606-9F35D913871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309CBD-E019-4005-BC9E-45F53C0F2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216F8A-7968-4965-82DF-1E9FA0E3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427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710944-1F5A-4615-B8A6-BB4A764B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3D3A9A-50C3-45D5-A731-252C74AAE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AA0452-3FF0-4F7E-B3A4-F85B76D87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92B4C87-0C68-4B43-A80F-DAECD4FE2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7B2A9E-3303-40E7-B9FE-C9F5567AC6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D199EBD-D655-4D8B-8A94-0249ABF9A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63DC-5EDC-4157-A606-9F35D913871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54C0C17-C4D9-4B09-B030-D14AAFECF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8AACC11-A8AD-4BEE-B322-1D1BC07FA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608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F2719-9B1F-4CF9-8287-D7E43C03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E2A49C-080D-44F9-A3EE-090CE5AC3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63DC-5EDC-4157-A606-9F35D913871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599F4D-202C-4664-8775-837C06B0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50493F-EB4A-4725-A5AB-27FA40FC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58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517BD4-0794-4469-941C-125BAB90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63DC-5EDC-4157-A606-9F35D913871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C8887F-D57B-40B7-AC9B-888B10F97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B2EECB-7A3B-410C-9D1C-62FC0915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037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001E9-2D63-4699-ADD3-1FE82B529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EFD04F-07E9-4A82-9749-E3BDD1B14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D79DA5-41F5-4D5F-BC4F-79B1309CA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0CA1F2-82EA-41ED-8EBD-AA1A89E2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63DC-5EDC-4157-A606-9F35D913871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6935DB-FB7F-4289-A1D0-A20910302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4E081F-C267-490F-9499-785E1EE52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44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54AC5-8BEE-4A71-9F60-6F5D6A98F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F0A575-E97A-4FAA-9ABA-42B875BDE1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3FB5DE-7073-45BC-B712-831594715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0D38D0-DB71-4E6D-B40D-2CA712F7F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63DC-5EDC-4157-A606-9F35D913871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618A39-D565-4571-8C45-1CE91ED40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95ED01-2078-4A45-990A-607BEF568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43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8A8ED94-A84F-41B4-A65C-031FF758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ECAD9E-3F0C-4503-BFC2-AB39A2654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25C6F3-637F-432E-BE72-B53BABC6D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563DC-5EDC-4157-A606-9F35D913871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7963E0-C053-4D56-8990-AEBCB9157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30E371-18D8-4E52-8A4A-B7A98DE3C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2E25A-1DD7-4A5C-9E9F-88CD8F1CE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4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14114136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huanlan.zhihu.com/p/108906502" TargetMode="External"/><Relationship Id="rId4" Type="http://schemas.openxmlformats.org/officeDocument/2006/relationships/hyperlink" Target="https://ankeshanand.com/blog/2020/01/26/contrative-self-supervised-learning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openai/clip/blob/master/notebooks/Interacting_with_CLIP.ipynb#scrollTo=0BpdJkdBssk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6CDC3-6ADC-48E1-AA41-6E850DB2C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394" y="1376392"/>
            <a:ext cx="9144000" cy="1448427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五月汇报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148A40-E5BC-43DA-A8BD-9ADC68951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0394" y="3550025"/>
            <a:ext cx="9144000" cy="17917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林镇涛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latin typeface="Consolas" panose="020B0609020204030204" pitchFamily="49" charset="0"/>
              </a:rPr>
              <a:t>Friday, 27 May 2021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E6B14C-9143-4803-AFD8-E0ECD7F35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0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6CDC3-6ADC-48E1-AA41-6E850DB2C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394" y="1376392"/>
            <a:ext cx="9144000" cy="1448427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对比学习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148A40-E5BC-43DA-A8BD-9ADC68951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0394" y="3550025"/>
            <a:ext cx="9144000" cy="17917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林镇涛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latin typeface="Consolas" panose="020B0609020204030204" pitchFamily="49" charset="0"/>
              </a:rPr>
              <a:t>Friday, 27 May 2021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E6B14C-9143-4803-AFD8-E0ECD7F35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34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641321" y="370403"/>
            <a:ext cx="216597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b="1" dirty="0"/>
              <a:t>0 </a:t>
            </a:r>
            <a:r>
              <a:rPr lang="zh-CN" altLang="en-US" sz="3200" b="1" dirty="0"/>
              <a:t>前沿概念</a:t>
            </a:r>
            <a:endParaRPr lang="en-US" altLang="zh-CN" sz="3200" b="1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51CA753-D4A0-4C87-8086-3CD841CA312C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9A4ABBD6-9CEF-4E76-9918-82045CD1C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8C9199A-38B7-43C3-91D3-ADA39EA21B86}"/>
              </a:ext>
            </a:extLst>
          </p:cNvPr>
          <p:cNvSpPr txBox="1"/>
          <p:nvPr/>
        </p:nvSpPr>
        <p:spPr>
          <a:xfrm>
            <a:off x="306294" y="1340613"/>
            <a:ext cx="11885706" cy="462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对比学习（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Contrastive Learning</a:t>
            </a:r>
            <a:r>
              <a:rPr lang="zh-CN" altLang="en-US" b="1" dirty="0"/>
              <a:t>）</a:t>
            </a:r>
            <a:r>
              <a:rPr lang="zh-CN" altLang="en-US" dirty="0"/>
              <a:t>：一种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Self-Supervised Learning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（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pretrain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  <a:sym typeface="Wingdings" panose="05000000000000000000" pitchFamily="2" charset="2"/>
              </a:rPr>
              <a:t>finetine</a:t>
            </a:r>
            <a:r>
              <a:rPr lang="zh-CN" altLang="en-US" dirty="0">
                <a:solidFill>
                  <a:srgbClr val="121212"/>
                </a:solidFill>
                <a:latin typeface="-apple-system"/>
                <a:sym typeface="Wingdings" panose="05000000000000000000" pitchFamily="2" charset="2"/>
              </a:rPr>
              <a:t>，也就是无监督的获取通用表示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），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对比学习被成为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CV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领域的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bert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（任务相关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+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逻辑复杂）。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对比：数据之间的对比 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  <a:sym typeface="Wingdings" panose="05000000000000000000" pitchFamily="2" charset="2"/>
              </a:rPr>
              <a:t>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就是你认识的真钞票，但有一天你见到假的你就可以辨别开（不同于生成任务，只是表示任务）</a:t>
            </a:r>
            <a:b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</a:br>
            <a:r>
              <a:rPr lang="zh-CN" altLang="en-US" sz="1800" b="1" i="0" dirty="0">
                <a:solidFill>
                  <a:srgbClr val="000000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训练时：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看见更多更复杂的负样本，能让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CL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学习得更好 </a:t>
            </a:r>
            <a:r>
              <a:rPr lang="en-US" altLang="zh-CN" dirty="0">
                <a:solidFill>
                  <a:srgbClr val="121212"/>
                </a:solidFill>
                <a:latin typeface="-apple-system"/>
                <a:sym typeface="Wingdings" panose="05000000000000000000" pitchFamily="2" charset="2"/>
              </a:rPr>
              <a:t> memory bank \ large batch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图像中</a:t>
            </a:r>
            <a:r>
              <a:rPr lang="zh-CN" altLang="en-US" dirty="0"/>
              <a:t>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dirty="0"/>
              <a:t>生成式的像素级的重构容易丢失语义，计算量也大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文本中</a:t>
            </a:r>
            <a:r>
              <a:rPr lang="zh-CN" altLang="en-US" dirty="0"/>
              <a:t>：生成式任务主要使用</a:t>
            </a:r>
            <a:r>
              <a:rPr lang="en-US" altLang="zh-CN" dirty="0"/>
              <a:t>mark</a:t>
            </a:r>
            <a:r>
              <a:rPr lang="zh-CN" altLang="en-US" dirty="0"/>
              <a:t>机制或打乱（数据增强），</a:t>
            </a:r>
            <a:r>
              <a:rPr lang="en-US" altLang="zh-CN" dirty="0"/>
              <a:t>MASS</a:t>
            </a:r>
            <a:r>
              <a:rPr lang="zh-CN" altLang="en-US" dirty="0"/>
              <a:t>、</a:t>
            </a:r>
            <a:r>
              <a:rPr lang="en-US" altLang="zh-CN" dirty="0" err="1"/>
              <a:t>XLNet</a:t>
            </a:r>
            <a:r>
              <a:rPr lang="zh-CN" altLang="en-US" dirty="0"/>
              <a:t>、</a:t>
            </a:r>
            <a:r>
              <a:rPr lang="en-US" altLang="zh-CN" dirty="0"/>
              <a:t>T5</a:t>
            </a:r>
            <a:r>
              <a:rPr lang="zh-CN" altLang="en-US" dirty="0"/>
              <a:t>、</a:t>
            </a:r>
            <a:r>
              <a:rPr lang="en-US" altLang="zh-CN" dirty="0"/>
              <a:t>BART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9AE1E6-2F36-4201-A554-9FBFE7DE5318}"/>
              </a:ext>
            </a:extLst>
          </p:cNvPr>
          <p:cNvSpPr txBox="1"/>
          <p:nvPr/>
        </p:nvSpPr>
        <p:spPr>
          <a:xfrm>
            <a:off x="6615262" y="5934670"/>
            <a:ext cx="6104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https://zhuanlan.zhihu.com/p/141141365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Contrastive Self-Supervised Learning | </a:t>
            </a:r>
            <a:r>
              <a:rPr lang="en-US" altLang="zh-CN" dirty="0" err="1">
                <a:hlinkClick r:id="rId4"/>
              </a:rPr>
              <a:t>Ankesh</a:t>
            </a:r>
            <a:r>
              <a:rPr lang="en-US" altLang="zh-CN" dirty="0">
                <a:hlinkClick r:id="rId4"/>
              </a:rPr>
              <a:t> Anand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Self-supervised Learning </a:t>
            </a:r>
            <a:r>
              <a:rPr lang="zh-CN" altLang="en-US" dirty="0">
                <a:hlinkClick r:id="rId5"/>
              </a:rPr>
              <a:t>再次入门 </a:t>
            </a:r>
            <a:r>
              <a:rPr lang="en-US" altLang="zh-CN" dirty="0">
                <a:hlinkClick r:id="rId5"/>
              </a:rPr>
              <a:t>- </a:t>
            </a:r>
            <a:r>
              <a:rPr lang="zh-CN" altLang="en-US" dirty="0">
                <a:hlinkClick r:id="rId5"/>
              </a:rPr>
              <a:t>知乎 </a:t>
            </a:r>
            <a:r>
              <a:rPr lang="en-US" altLang="zh-CN" dirty="0">
                <a:hlinkClick r:id="rId5"/>
              </a:rPr>
              <a:t>(zhihu.com)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667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641321" y="370403"/>
            <a:ext cx="324800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b="1" dirty="0"/>
              <a:t>0 </a:t>
            </a:r>
            <a:r>
              <a:rPr lang="zh-CN" altLang="en-US" sz="3200" b="1" dirty="0"/>
              <a:t>前沿概念 </a:t>
            </a:r>
            <a:r>
              <a:rPr lang="en-US" altLang="zh-CN" sz="3200" b="1" dirty="0">
                <a:sym typeface="Wingdings" panose="05000000000000000000" pitchFamily="2" charset="2"/>
              </a:rPr>
              <a:t> </a:t>
            </a:r>
            <a:r>
              <a:rPr lang="en-US" altLang="zh-CN" sz="3200" b="1" dirty="0"/>
              <a:t>CL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51CA753-D4A0-4C87-8086-3CD841CA312C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9A4ABBD6-9CEF-4E76-9918-82045CD1C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554369-3BFD-463B-8C94-B36A457D0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00112"/>
            <a:ext cx="9864834" cy="528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66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641321" y="370403"/>
            <a:ext cx="52549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b="1" dirty="0"/>
              <a:t>0 </a:t>
            </a:r>
            <a:r>
              <a:rPr lang="zh-CN" altLang="en-US" sz="3200" b="1" dirty="0"/>
              <a:t>前沿概念 </a:t>
            </a:r>
            <a:r>
              <a:rPr lang="en-US" altLang="zh-CN" sz="3200" b="1" dirty="0">
                <a:sym typeface="Wingdings" panose="05000000000000000000" pitchFamily="2" charset="2"/>
              </a:rPr>
              <a:t> </a:t>
            </a:r>
            <a:r>
              <a:rPr lang="zh-CN" altLang="en-US" sz="3200" b="1" dirty="0">
                <a:sym typeface="Wingdings" panose="05000000000000000000" pitchFamily="2" charset="2"/>
              </a:rPr>
              <a:t>常用损失函数</a:t>
            </a:r>
            <a:endParaRPr lang="en-US" altLang="zh-CN" sz="3200" b="1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51CA753-D4A0-4C87-8086-3CD841CA312C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9A4ABBD6-9CEF-4E76-9918-82045CD1C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AA7F7F-4571-4FF2-B247-E47B85A50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94" y="1520545"/>
            <a:ext cx="10273047" cy="472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68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641321" y="370403"/>
            <a:ext cx="358784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b="1" dirty="0"/>
              <a:t>0 </a:t>
            </a:r>
            <a:r>
              <a:rPr lang="zh-CN" altLang="en-US" sz="3200" b="1" dirty="0"/>
              <a:t>前沿概念 </a:t>
            </a:r>
            <a:r>
              <a:rPr lang="en-US" altLang="zh-CN" sz="3200" b="1" dirty="0">
                <a:sym typeface="Wingdings" panose="05000000000000000000" pitchFamily="2" charset="2"/>
              </a:rPr>
              <a:t> DIM</a:t>
            </a:r>
            <a:endParaRPr lang="en-US" altLang="zh-CN" sz="3200" b="1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51CA753-D4A0-4C87-8086-3CD841CA312C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9A4ABBD6-9CEF-4E76-9918-82045CD1C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10DF49-20DF-41FD-BFFB-DD470C44C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8875"/>
            <a:ext cx="12192000" cy="516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60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641321" y="370403"/>
            <a:ext cx="354295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b="1" dirty="0"/>
              <a:t>0 </a:t>
            </a:r>
            <a:r>
              <a:rPr lang="zh-CN" altLang="en-US" sz="3200" b="1" dirty="0"/>
              <a:t>前沿概念 </a:t>
            </a:r>
            <a:r>
              <a:rPr lang="en-US" altLang="zh-CN" sz="3200" b="1" dirty="0">
                <a:sym typeface="Wingdings" panose="05000000000000000000" pitchFamily="2" charset="2"/>
              </a:rPr>
              <a:t> CPC</a:t>
            </a:r>
            <a:endParaRPr lang="en-US" altLang="zh-CN" sz="3200" b="1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51CA753-D4A0-4C87-8086-3CD841CA312C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9A4ABBD6-9CEF-4E76-9918-82045CD1C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DF1863-7332-413E-8286-9C5B2F2E8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5420"/>
            <a:ext cx="12192000" cy="51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2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641321" y="370403"/>
            <a:ext cx="889057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b="1" dirty="0"/>
              <a:t>0 </a:t>
            </a:r>
            <a:r>
              <a:rPr lang="zh-CN" altLang="en-US" sz="3200" b="1" dirty="0"/>
              <a:t>前沿概念 </a:t>
            </a:r>
            <a:r>
              <a:rPr lang="en-US" altLang="zh-CN" sz="3200" b="1" dirty="0">
                <a:sym typeface="Wingdings" panose="05000000000000000000" pitchFamily="2" charset="2"/>
              </a:rPr>
              <a:t>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看见更多更复杂的负样本，能让</a:t>
            </a: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CL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学习得更好 </a:t>
            </a:r>
            <a:endParaRPr lang="en-US" altLang="zh-CN" sz="3200" b="1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51CA753-D4A0-4C87-8086-3CD841CA312C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9A4ABBD6-9CEF-4E76-9918-82045CD1C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71A0F8-6BD9-48F2-B5B7-9E66F1C7A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6260"/>
            <a:ext cx="12192000" cy="49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57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641321" y="370403"/>
            <a:ext cx="381226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b="1" dirty="0"/>
              <a:t>0 </a:t>
            </a:r>
            <a:r>
              <a:rPr lang="zh-CN" altLang="en-US" sz="3200" b="1" dirty="0"/>
              <a:t>前沿概念 </a:t>
            </a:r>
            <a:r>
              <a:rPr lang="en-US" altLang="zh-CN" sz="3200" b="1" dirty="0">
                <a:sym typeface="Wingdings" panose="05000000000000000000" pitchFamily="2" charset="2"/>
              </a:rPr>
              <a:t> </a:t>
            </a:r>
            <a:r>
              <a:rPr lang="en-US" altLang="zh-CN" sz="3200" b="1" dirty="0" err="1">
                <a:solidFill>
                  <a:srgbClr val="121212"/>
                </a:solidFill>
                <a:latin typeface="-apple-system"/>
                <a:sym typeface="Wingdings" panose="05000000000000000000" pitchFamily="2" charset="2"/>
              </a:rPr>
              <a:t>MoCo</a:t>
            </a:r>
            <a:endParaRPr lang="en-US" altLang="zh-CN" sz="3200" b="1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51CA753-D4A0-4C87-8086-3CD841CA312C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9A4ABBD6-9CEF-4E76-9918-82045CD1C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BF62DA-A9FD-41CC-9F77-E4D2B533C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0613"/>
            <a:ext cx="12192000" cy="50036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6848FE-3DFA-4120-BE65-4C76FC444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64" y="1265797"/>
            <a:ext cx="11418671" cy="552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72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E678EA8-0849-471A-98B4-D539D6F8D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98BEA10-1BDD-49D2-AB21-873EE39B9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79253"/>
            <a:ext cx="12192000" cy="4699819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F2BEF0B-543B-481B-B07E-63DD9F4682D2}"/>
              </a:ext>
            </a:extLst>
          </p:cNvPr>
          <p:cNvSpPr txBox="1"/>
          <p:nvPr/>
        </p:nvSpPr>
        <p:spPr>
          <a:xfrm>
            <a:off x="0" y="5934670"/>
            <a:ext cx="92534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博文：</a:t>
            </a:r>
            <a:r>
              <a:rPr lang="en-US" altLang="zh-CN" dirty="0"/>
              <a:t>https://openai.com/blog/clip/</a:t>
            </a:r>
          </a:p>
          <a:p>
            <a:r>
              <a:rPr lang="zh-CN" altLang="en-US" b="1" dirty="0"/>
              <a:t>论文：</a:t>
            </a:r>
            <a:r>
              <a:rPr lang="en-US" altLang="zh-CN" dirty="0"/>
              <a:t>Learning_Transferable_Visual_Models_From_Natural_Language_Supervision</a:t>
            </a:r>
          </a:p>
          <a:p>
            <a:r>
              <a:rPr lang="zh-CN" altLang="en-US" b="1" dirty="0"/>
              <a:t>代码：</a:t>
            </a:r>
            <a:r>
              <a:rPr lang="en-US" altLang="zh-CN" dirty="0"/>
              <a:t>https://github.com/openai/CLIP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5281EC5-64D4-4C60-A7C1-03030F78D24A}"/>
              </a:ext>
            </a:extLst>
          </p:cNvPr>
          <p:cNvSpPr txBox="1"/>
          <p:nvPr/>
        </p:nvSpPr>
        <p:spPr>
          <a:xfrm>
            <a:off x="220551" y="4641206"/>
            <a:ext cx="11971449" cy="88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数据：</a:t>
            </a:r>
            <a:r>
              <a:rPr lang="en-US" altLang="zh-CN" dirty="0"/>
              <a:t>400million</a:t>
            </a:r>
            <a:r>
              <a:rPr lang="zh-CN" altLang="en-US" dirty="0"/>
              <a:t>未清洗的图像</a:t>
            </a:r>
            <a:r>
              <a:rPr lang="en-US" altLang="zh-CN" dirty="0"/>
              <a:t>-</a:t>
            </a:r>
            <a:r>
              <a:rPr lang="zh-CN" altLang="en-US" dirty="0"/>
              <a:t>文本</a:t>
            </a:r>
            <a:r>
              <a:rPr lang="en-US" altLang="zh-CN" dirty="0"/>
              <a:t>pair</a:t>
            </a:r>
            <a:r>
              <a:rPr lang="zh-CN" altLang="en-US" dirty="0"/>
              <a:t>数据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训练方式：</a:t>
            </a:r>
            <a:r>
              <a:rPr lang="zh-CN" altLang="en-US" dirty="0"/>
              <a:t>对比学习目标优化</a:t>
            </a:r>
          </a:p>
        </p:txBody>
      </p:sp>
    </p:spTree>
    <p:extLst>
      <p:ext uri="{BB962C8B-B14F-4D97-AF65-F5344CB8AC3E}">
        <p14:creationId xmlns:p14="http://schemas.microsoft.com/office/powerpoint/2010/main" val="3832024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551169" y="348308"/>
            <a:ext cx="17219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dirty="0"/>
              <a:t>1. model</a:t>
            </a:r>
            <a:endParaRPr lang="en-US" altLang="zh-CN" sz="3200" dirty="0">
              <a:sym typeface="Wingdings" panose="05000000000000000000" pitchFamily="2" charset="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E678EA8-0849-471A-98B4-D539D6F8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A6CDC51-B73C-46EB-8006-0E9E1B0EBEB2}"/>
              </a:ext>
            </a:extLst>
          </p:cNvPr>
          <p:cNvCxnSpPr/>
          <p:nvPr/>
        </p:nvCxnSpPr>
        <p:spPr>
          <a:xfrm>
            <a:off x="9855200" y="7172569"/>
            <a:ext cx="6968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5DD7407-B7E1-4AEC-930D-970FEB072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67" y="1137966"/>
            <a:ext cx="11723985" cy="55434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F1A6409-B4A3-4C28-BEAB-FAB2FD948933}"/>
              </a:ext>
            </a:extLst>
          </p:cNvPr>
          <p:cNvSpPr txBox="1"/>
          <p:nvPr/>
        </p:nvSpPr>
        <p:spPr>
          <a:xfrm>
            <a:off x="2736761" y="268796"/>
            <a:ext cx="6104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对图像和文本编码，</a:t>
            </a:r>
            <a:r>
              <a:rPr lang="zh-CN" altLang="en-US" b="1" dirty="0"/>
              <a:t>两两计算</a:t>
            </a:r>
            <a:r>
              <a:rPr lang="en-US" altLang="zh-CN" b="1" dirty="0"/>
              <a:t>cosine</a:t>
            </a:r>
            <a:r>
              <a:rPr lang="zh-CN" altLang="en-US" b="1" dirty="0"/>
              <a:t>相似度</a:t>
            </a:r>
            <a:r>
              <a:rPr lang="zh-CN" altLang="en-US" dirty="0"/>
              <a:t>，再针对每个图片的一行或文本的一列进行分类，找出匹配的正例。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7BCA76-2DD1-4E74-8E1B-5952950374CE}"/>
              </a:ext>
            </a:extLst>
          </p:cNvPr>
          <p:cNvSpPr txBox="1"/>
          <p:nvPr/>
        </p:nvSpPr>
        <p:spPr>
          <a:xfrm>
            <a:off x="5967666" y="6479009"/>
            <a:ext cx="6104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Interacting with </a:t>
            </a:r>
            <a:r>
              <a:rPr lang="en-US" altLang="zh-CN" dirty="0" err="1">
                <a:hlinkClick r:id="rId4"/>
              </a:rPr>
              <a:t>CLIP.ipynb</a:t>
            </a:r>
            <a:r>
              <a:rPr lang="en-US" altLang="zh-CN" dirty="0">
                <a:hlinkClick r:id="rId4"/>
              </a:rPr>
              <a:t> - </a:t>
            </a:r>
            <a:r>
              <a:rPr lang="en-US" altLang="zh-CN" dirty="0" err="1">
                <a:hlinkClick r:id="rId4"/>
              </a:rPr>
              <a:t>Colaboratory</a:t>
            </a:r>
            <a:r>
              <a:rPr lang="en-US" altLang="zh-CN" dirty="0">
                <a:hlinkClick r:id="rId4"/>
              </a:rPr>
              <a:t> (google.com)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826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641321" y="370403"/>
            <a:ext cx="100540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dirty="0"/>
              <a:t>目录</a:t>
            </a:r>
            <a:endParaRPr lang="en-US" altLang="zh-CN" sz="32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76C764-8A66-4ED8-B85A-A2009D663986}"/>
              </a:ext>
            </a:extLst>
          </p:cNvPr>
          <p:cNvSpPr txBox="1"/>
          <p:nvPr/>
        </p:nvSpPr>
        <p:spPr>
          <a:xfrm>
            <a:off x="1144022" y="1155012"/>
            <a:ext cx="9914466" cy="2396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zh-CN" sz="2800" dirty="0"/>
          </a:p>
          <a:p>
            <a:pPr algn="l">
              <a:lnSpc>
                <a:spcPct val="150000"/>
              </a:lnSpc>
            </a:pPr>
            <a:r>
              <a:rPr lang="en-US" altLang="zh-CN" sz="2800" b="1" dirty="0">
                <a:sym typeface="Wingdings" panose="05000000000000000000" pitchFamily="2" charset="2"/>
              </a:rPr>
              <a:t>0.  </a:t>
            </a:r>
            <a:r>
              <a:rPr lang="zh-CN" altLang="en-US" sz="2800" b="1" dirty="0">
                <a:sym typeface="Wingdings" panose="05000000000000000000" pitchFamily="2" charset="2"/>
              </a:rPr>
              <a:t>前沿概念</a:t>
            </a:r>
            <a:endParaRPr lang="en-US" altLang="zh-CN" sz="2800" b="1" dirty="0">
              <a:sym typeface="Wingdings" panose="05000000000000000000" pitchFamily="2" charset="2"/>
            </a:endParaRPr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altLang="zh-CN" sz="2800" b="1" dirty="0">
                <a:sym typeface="Wingdings" panose="05000000000000000000" pitchFamily="2" charset="2"/>
              </a:rPr>
              <a:t>Paper</a:t>
            </a:r>
            <a:r>
              <a:rPr lang="zh-CN" altLang="en-US" sz="2800" b="1" dirty="0">
                <a:sym typeface="Wingdings" panose="05000000000000000000" pitchFamily="2" charset="2"/>
              </a:rPr>
              <a:t>阅读与实验</a:t>
            </a:r>
            <a:endParaRPr lang="en-US" altLang="zh-CN" sz="2800" b="1" dirty="0">
              <a:sym typeface="Wingdings" panose="05000000000000000000" pitchFamily="2" charset="2"/>
            </a:endParaRPr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zh-CN" altLang="en-US" sz="2800" b="1" dirty="0"/>
              <a:t>项目</a:t>
            </a:r>
            <a:endParaRPr lang="en-US" altLang="zh-CN" sz="28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51CA753-D4A0-4C87-8086-3CD841CA312C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9A4ABBD6-9CEF-4E76-9918-82045CD1C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18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551169" y="348308"/>
            <a:ext cx="142378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dirty="0"/>
              <a:t>3. </a:t>
            </a:r>
            <a:r>
              <a:rPr lang="zh-CN" altLang="en-US" sz="3200" dirty="0"/>
              <a:t>实验</a:t>
            </a:r>
            <a:endParaRPr lang="en-US" altLang="zh-CN" sz="3200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60BE8AAD-CF8D-4FE4-943D-5371EAE44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980152F-AA88-42BD-9227-9FDD8FDD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8332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41F750-0BEA-4C97-A2EC-C53100A55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18" y="2833214"/>
            <a:ext cx="9571148" cy="390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9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551169" y="348308"/>
            <a:ext cx="142378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dirty="0"/>
              <a:t>2. </a:t>
            </a:r>
            <a:r>
              <a:rPr lang="zh-CN" altLang="en-US" sz="3200" dirty="0"/>
              <a:t>实验</a:t>
            </a:r>
            <a:endParaRPr lang="en-US" altLang="zh-CN" sz="3200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60BE8AAD-CF8D-4FE4-943D-5371EAE44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208032A-478A-4DAB-BC34-B0D477494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78" y="1566482"/>
            <a:ext cx="103441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6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8E81A71-05CE-42F1-84AA-BB6D3065C839}"/>
              </a:ext>
            </a:extLst>
          </p:cNvPr>
          <p:cNvSpPr/>
          <p:nvPr/>
        </p:nvSpPr>
        <p:spPr>
          <a:xfrm>
            <a:off x="72887" y="4499113"/>
            <a:ext cx="2299252" cy="5897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551169" y="348308"/>
            <a:ext cx="142378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dirty="0"/>
              <a:t>2. </a:t>
            </a:r>
            <a:r>
              <a:rPr lang="zh-CN" altLang="en-US" sz="3200" dirty="0"/>
              <a:t>实验</a:t>
            </a:r>
            <a:endParaRPr lang="en-US" altLang="zh-CN" sz="3200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60BE8AAD-CF8D-4FE4-943D-5371EAE44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9595BA-4FC3-45BE-941E-CE1481FF6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6" y="5166071"/>
            <a:ext cx="1093814" cy="1691929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96208E3D-B64C-4EC5-A96A-A2B268C93FD9}"/>
              </a:ext>
            </a:extLst>
          </p:cNvPr>
          <p:cNvSpPr/>
          <p:nvPr/>
        </p:nvSpPr>
        <p:spPr>
          <a:xfrm>
            <a:off x="178904" y="4731026"/>
            <a:ext cx="205407" cy="205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0F43E82-7D72-4BBC-B066-3AFCD86C9179}"/>
              </a:ext>
            </a:extLst>
          </p:cNvPr>
          <p:cNvSpPr/>
          <p:nvPr/>
        </p:nvSpPr>
        <p:spPr>
          <a:xfrm>
            <a:off x="551169" y="4731026"/>
            <a:ext cx="205407" cy="205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2060091-AA2E-4164-842F-E5F6CBFDF524}"/>
              </a:ext>
            </a:extLst>
          </p:cNvPr>
          <p:cNvSpPr/>
          <p:nvPr/>
        </p:nvSpPr>
        <p:spPr>
          <a:xfrm>
            <a:off x="1042733" y="4743142"/>
            <a:ext cx="205407" cy="205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6208E3D-B64C-4EC5-A96A-A2B268C93FD9}"/>
              </a:ext>
            </a:extLst>
          </p:cNvPr>
          <p:cNvSpPr/>
          <p:nvPr/>
        </p:nvSpPr>
        <p:spPr>
          <a:xfrm>
            <a:off x="1457493" y="4756429"/>
            <a:ext cx="205407" cy="205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6208E3D-B64C-4EC5-A96A-A2B268C93FD9}"/>
              </a:ext>
            </a:extLst>
          </p:cNvPr>
          <p:cNvSpPr/>
          <p:nvPr/>
        </p:nvSpPr>
        <p:spPr>
          <a:xfrm>
            <a:off x="1872253" y="4768576"/>
            <a:ext cx="205407" cy="205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8A78B10-8A5D-448D-AF15-122C148336C5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1008424" y="4973983"/>
            <a:ext cx="34309" cy="1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1155258-355B-4037-BE07-C3E362AA3435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1199322" y="4200939"/>
            <a:ext cx="23191" cy="29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797507D-C87E-4A0D-8669-7618A0630243}"/>
              </a:ext>
            </a:extLst>
          </p:cNvPr>
          <p:cNvSpPr/>
          <p:nvPr/>
        </p:nvSpPr>
        <p:spPr>
          <a:xfrm>
            <a:off x="2510856" y="5402369"/>
            <a:ext cx="5802978" cy="14556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transformer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7426C93-3DF4-442C-BE4D-A058E2FD9D2C}"/>
              </a:ext>
            </a:extLst>
          </p:cNvPr>
          <p:cNvCxnSpPr>
            <a:stCxn id="5" idx="3"/>
          </p:cNvCxnSpPr>
          <p:nvPr/>
        </p:nvCxnSpPr>
        <p:spPr>
          <a:xfrm flipV="1">
            <a:off x="1589640" y="6012035"/>
            <a:ext cx="9150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0D65F4C-C61E-40A3-8234-C61AB1EA12BE}"/>
              </a:ext>
            </a:extLst>
          </p:cNvPr>
          <p:cNvSpPr txBox="1"/>
          <p:nvPr/>
        </p:nvSpPr>
        <p:spPr>
          <a:xfrm>
            <a:off x="1797194" y="5642703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text</a:t>
            </a: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39261D1-7CA8-4AC5-9F00-139F5D2A6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215" y="5642703"/>
            <a:ext cx="5400261" cy="1098053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3BAC52C-FA49-4355-8497-A26746D095EE}"/>
              </a:ext>
            </a:extLst>
          </p:cNvPr>
          <p:cNvSpPr/>
          <p:nvPr/>
        </p:nvSpPr>
        <p:spPr>
          <a:xfrm>
            <a:off x="202096" y="3771245"/>
            <a:ext cx="2299252" cy="5897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transformer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6D67B6A-B0DE-44DB-8F33-50C5F4B23C77}"/>
              </a:ext>
            </a:extLst>
          </p:cNvPr>
          <p:cNvCxnSpPr>
            <a:stCxn id="19" idx="0"/>
          </p:cNvCxnSpPr>
          <p:nvPr/>
        </p:nvCxnSpPr>
        <p:spPr>
          <a:xfrm flipV="1">
            <a:off x="5412345" y="5166071"/>
            <a:ext cx="0" cy="236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4FC7AC9-1536-41FE-A405-E7FEDA7161DE}"/>
              </a:ext>
            </a:extLst>
          </p:cNvPr>
          <p:cNvSpPr/>
          <p:nvPr/>
        </p:nvSpPr>
        <p:spPr>
          <a:xfrm>
            <a:off x="4263811" y="4572315"/>
            <a:ext cx="2299252" cy="5897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roberta</a:t>
            </a:r>
            <a:endParaRPr lang="zh-CN" altLang="en-US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26D8019-A7E6-425A-A575-9A889064A512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5412345" y="4200939"/>
            <a:ext cx="1092" cy="37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6379FD3-EBB9-4598-B4B4-4B457B6B1C50}"/>
              </a:ext>
            </a:extLst>
          </p:cNvPr>
          <p:cNvCxnSpPr>
            <a:stCxn id="28" idx="3"/>
          </p:cNvCxnSpPr>
          <p:nvPr/>
        </p:nvCxnSpPr>
        <p:spPr>
          <a:xfrm>
            <a:off x="6563063" y="4867175"/>
            <a:ext cx="586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3D01F995-59E7-4F17-83D7-6394DD5B1DA0}"/>
              </a:ext>
            </a:extLst>
          </p:cNvPr>
          <p:cNvSpPr/>
          <p:nvPr/>
        </p:nvSpPr>
        <p:spPr>
          <a:xfrm>
            <a:off x="7130376" y="4572315"/>
            <a:ext cx="2299252" cy="5897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Multi-head Self-attention</a:t>
            </a:r>
            <a:endParaRPr lang="zh-CN" altLang="en-US" dirty="0"/>
          </a:p>
        </p:txBody>
      </p: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FEDCADD2-7181-4765-9B70-6531686DC250}"/>
              </a:ext>
            </a:extLst>
          </p:cNvPr>
          <p:cNvCxnSpPr>
            <a:stCxn id="33" idx="0"/>
          </p:cNvCxnSpPr>
          <p:nvPr/>
        </p:nvCxnSpPr>
        <p:spPr>
          <a:xfrm rot="16200000" flipV="1">
            <a:off x="6660486" y="2952798"/>
            <a:ext cx="371376" cy="28676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5AE15E8F-EF06-4A72-9DFE-7C1A67CBD282}"/>
              </a:ext>
            </a:extLst>
          </p:cNvPr>
          <p:cNvCxnSpPr>
            <a:cxnSpLocks/>
            <a:endCxn id="42" idx="2"/>
          </p:cNvCxnSpPr>
          <p:nvPr/>
        </p:nvCxnSpPr>
        <p:spPr>
          <a:xfrm rot="10800000">
            <a:off x="3520674" y="2637290"/>
            <a:ext cx="1751867" cy="15964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4981B22C-AA26-4B2F-8F86-9A8F929E91B6}"/>
              </a:ext>
            </a:extLst>
          </p:cNvPr>
          <p:cNvSpPr/>
          <p:nvPr/>
        </p:nvSpPr>
        <p:spPr>
          <a:xfrm>
            <a:off x="2371047" y="2047569"/>
            <a:ext cx="2299252" cy="5897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融合</a:t>
            </a: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1514F1EA-1BEB-42F6-8246-E4BCEE3DA7BF}"/>
              </a:ext>
            </a:extLst>
          </p:cNvPr>
          <p:cNvCxnSpPr>
            <a:stCxn id="25" idx="0"/>
            <a:endCxn id="42" idx="2"/>
          </p:cNvCxnSpPr>
          <p:nvPr/>
        </p:nvCxnSpPr>
        <p:spPr>
          <a:xfrm rot="5400000" flipH="1" flipV="1">
            <a:off x="1869219" y="2119792"/>
            <a:ext cx="1133956" cy="2168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F5464C7F-7E88-41DE-9C62-C6D0A1506DF9}"/>
              </a:ext>
            </a:extLst>
          </p:cNvPr>
          <p:cNvSpPr txBox="1"/>
          <p:nvPr/>
        </p:nvSpPr>
        <p:spPr>
          <a:xfrm>
            <a:off x="4900557" y="1419049"/>
            <a:ext cx="726192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怎么融合模态间的信息？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正在尝试：使用</a:t>
            </a:r>
            <a:r>
              <a:rPr lang="en-US" altLang="zh-CN" dirty="0" err="1"/>
              <a:t>glove+attention</a:t>
            </a:r>
            <a:r>
              <a:rPr lang="zh-CN" altLang="en-US" dirty="0"/>
              <a:t>的</a:t>
            </a:r>
            <a:r>
              <a:rPr lang="en-US" altLang="zh-CN" dirty="0"/>
              <a:t>text</a:t>
            </a:r>
            <a:r>
              <a:rPr lang="zh-CN" altLang="en-US" dirty="0"/>
              <a:t>特征融合</a:t>
            </a:r>
            <a:r>
              <a:rPr lang="en-US" altLang="zh-CN" dirty="0"/>
              <a:t>image</a:t>
            </a:r>
            <a:r>
              <a:rPr lang="zh-CN" altLang="en-US" dirty="0"/>
              <a:t>的特征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该和谁对比？</a:t>
            </a:r>
            <a:r>
              <a:rPr lang="en-US" altLang="zh-CN" dirty="0"/>
              <a:t>Baseline</a:t>
            </a:r>
            <a:r>
              <a:rPr lang="zh-CN" altLang="en-US" dirty="0"/>
              <a:t>还是等待九月的论文集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怎么又更深入的理解？不仅仅停留在模型，是否可以加上对比学习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7403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551169" y="348308"/>
            <a:ext cx="142378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dirty="0"/>
              <a:t>2. </a:t>
            </a:r>
            <a:r>
              <a:rPr lang="zh-CN" altLang="en-US" sz="3200" dirty="0"/>
              <a:t>实验</a:t>
            </a:r>
            <a:endParaRPr lang="en-US" altLang="zh-CN" sz="3200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60BE8AAD-CF8D-4FE4-943D-5371EAE44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7D6DD01-DF2A-4BCF-B2C0-9A0158D5D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89" y="100303"/>
            <a:ext cx="7785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59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551169" y="348308"/>
            <a:ext cx="142378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dirty="0"/>
              <a:t>2. </a:t>
            </a:r>
            <a:r>
              <a:rPr lang="zh-CN" altLang="en-US" sz="3200" dirty="0"/>
              <a:t>实验</a:t>
            </a:r>
            <a:endParaRPr lang="en-US" altLang="zh-CN" sz="3200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60BE8AAD-CF8D-4FE4-943D-5371EAE44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362285-ECFD-4F09-A901-18DD0806F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97205"/>
            <a:ext cx="12192000" cy="13492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62EC916-83A4-4348-BA2C-6A749B128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0545"/>
            <a:ext cx="12192000" cy="257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62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15A710DA-1D9E-41B7-96E9-9984FE24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2B3D539-2F29-42EC-8DCE-D432791E2A68}"/>
              </a:ext>
            </a:extLst>
          </p:cNvPr>
          <p:cNvSpPr/>
          <p:nvPr/>
        </p:nvSpPr>
        <p:spPr>
          <a:xfrm>
            <a:off x="4272424" y="2967335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感谢聆听！</a:t>
            </a:r>
          </a:p>
        </p:txBody>
      </p:sp>
    </p:spTree>
    <p:extLst>
      <p:ext uri="{BB962C8B-B14F-4D97-AF65-F5344CB8AC3E}">
        <p14:creationId xmlns:p14="http://schemas.microsoft.com/office/powerpoint/2010/main" val="4254910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E678EA8-0849-471A-98B4-D539D6F8D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23F2B2A-7BE1-4777-9F35-060D5EA66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1" y="-259991"/>
            <a:ext cx="6542246" cy="725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5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77274" y="255237"/>
            <a:ext cx="992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/>
              <a:t>0. </a:t>
            </a:r>
            <a:r>
              <a:rPr lang="en-US" altLang="zh-CN" sz="2800" b="1" dirty="0">
                <a:sym typeface="Wingdings" panose="05000000000000000000" pitchFamily="2" charset="2"/>
              </a:rPr>
              <a:t>Transformer </a:t>
            </a:r>
            <a:r>
              <a:rPr lang="en-US" altLang="zh-CN" sz="2800" dirty="0">
                <a:sym typeface="Wingdings" panose="05000000000000000000" pitchFamily="2" charset="2"/>
              </a:rPr>
              <a:t> Vision transformer  transformer GAN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altLang="zh-CN" sz="3200" dirty="0">
              <a:sym typeface="Wingdings" panose="05000000000000000000" pitchFamily="2" charset="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E678EA8-0849-471A-98B4-D539D6F8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2519FC-C6B4-4EBB-A2BF-9394DB782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11" y="1193736"/>
            <a:ext cx="3845565" cy="56642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202159-69E3-42FD-A5FF-EB0CB1511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343" y="1629669"/>
            <a:ext cx="7831314" cy="504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77274" y="255237"/>
            <a:ext cx="992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/>
              <a:t>0. </a:t>
            </a:r>
            <a:r>
              <a:rPr lang="en-US" altLang="zh-CN" sz="2800" dirty="0">
                <a:sym typeface="Wingdings" panose="05000000000000000000" pitchFamily="2" charset="2"/>
              </a:rPr>
              <a:t>Transformer  </a:t>
            </a:r>
            <a:r>
              <a:rPr lang="en-US" altLang="zh-CN" sz="2800" b="1" dirty="0">
                <a:sym typeface="Wingdings" panose="05000000000000000000" pitchFamily="2" charset="2"/>
              </a:rPr>
              <a:t>Vision transformer </a:t>
            </a:r>
            <a:r>
              <a:rPr lang="en-US" altLang="zh-CN" sz="2800" dirty="0">
                <a:sym typeface="Wingdings" panose="05000000000000000000" pitchFamily="2" charset="2"/>
              </a:rPr>
              <a:t> transformer GAN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altLang="zh-CN" sz="3200" dirty="0">
              <a:sym typeface="Wingdings" panose="05000000000000000000" pitchFamily="2" charset="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E678EA8-0849-471A-98B4-D539D6F8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AB4A91-6F74-4327-8D71-950DE88E4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153" y="1178567"/>
            <a:ext cx="8631899" cy="551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51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77274" y="255237"/>
            <a:ext cx="992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/>
              <a:t>0. </a:t>
            </a:r>
            <a:r>
              <a:rPr lang="en-US" altLang="zh-CN" sz="2800" dirty="0">
                <a:sym typeface="Wingdings" panose="05000000000000000000" pitchFamily="2" charset="2"/>
              </a:rPr>
              <a:t>Transformer  Vision transformer  </a:t>
            </a:r>
            <a:r>
              <a:rPr lang="en-US" altLang="zh-CN" sz="2800" b="1" dirty="0">
                <a:sym typeface="Wingdings" panose="05000000000000000000" pitchFamily="2" charset="2"/>
              </a:rPr>
              <a:t>transformer GAN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altLang="zh-CN" sz="3200" dirty="0">
              <a:sym typeface="Wingdings" panose="05000000000000000000" pitchFamily="2" charset="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E678EA8-0849-471A-98B4-D539D6F8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FFBD85-B008-4BE3-9456-E572C2DE2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98" y="1349229"/>
            <a:ext cx="11068478" cy="519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61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77274" y="255237"/>
            <a:ext cx="992888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/>
              <a:t>0. </a:t>
            </a:r>
            <a:r>
              <a:rPr lang="en-US" altLang="zh-CN" sz="2800" b="1" dirty="0">
                <a:sym typeface="Wingdings" panose="05000000000000000000" pitchFamily="2" charset="2"/>
              </a:rPr>
              <a:t>Transformer</a:t>
            </a:r>
            <a:endParaRPr lang="en-US" altLang="zh-CN" sz="3200" dirty="0">
              <a:sym typeface="Wingdings" panose="05000000000000000000" pitchFamily="2" charset="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E678EA8-0849-471A-98B4-D539D6F8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ACC5E5-CFDD-4BEB-8880-BCF39F461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15" y="65649"/>
            <a:ext cx="5815104" cy="65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0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77274" y="255237"/>
            <a:ext cx="9928880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/>
              <a:t>0. </a:t>
            </a:r>
            <a:r>
              <a:rPr lang="en-US" altLang="zh-CN" sz="2800" b="1" dirty="0"/>
              <a:t>multi-modal transformer </a:t>
            </a:r>
            <a:r>
              <a:rPr lang="en-US" altLang="zh-CN" sz="2800" b="1" dirty="0">
                <a:sym typeface="Wingdings" panose="05000000000000000000" pitchFamily="2" charset="2"/>
              </a:rPr>
              <a:t> text and vision</a:t>
            </a:r>
            <a:endParaRPr lang="en-US" altLang="zh-CN" sz="2800" b="1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E678EA8-0849-471A-98B4-D539D6F8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C826F1-E2B5-4439-87E1-C48B812C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69" y="1204170"/>
            <a:ext cx="8661877" cy="351143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8E93FE8-38A7-4168-8A10-0E70D74803DA}"/>
              </a:ext>
            </a:extLst>
          </p:cNvPr>
          <p:cNvSpPr txBox="1"/>
          <p:nvPr/>
        </p:nvSpPr>
        <p:spPr>
          <a:xfrm>
            <a:off x="7336735" y="1085865"/>
            <a:ext cx="6125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ViLT</a:t>
            </a:r>
            <a:r>
              <a:rPr lang="en-US" altLang="zh-CN" dirty="0"/>
              <a:t>: Vision-and-Language Transformer Without Convolution or Region Supervision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D32CA7-1A21-42C9-A63C-DD64BE5BC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6" y="4637161"/>
            <a:ext cx="9954283" cy="226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5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0ED3ED-375A-4BB3-A382-63109CA5BC6F}"/>
              </a:ext>
            </a:extLst>
          </p:cNvPr>
          <p:cNvSpPr txBox="1"/>
          <p:nvPr/>
        </p:nvSpPr>
        <p:spPr>
          <a:xfrm>
            <a:off x="77274" y="255237"/>
            <a:ext cx="9928880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/>
              <a:t>0. </a:t>
            </a:r>
            <a:r>
              <a:rPr lang="en-US" altLang="zh-CN" sz="2800" b="1" dirty="0"/>
              <a:t>multi-modal transformer </a:t>
            </a:r>
            <a:r>
              <a:rPr lang="en-US" altLang="zh-CN" sz="2800" b="1" dirty="0">
                <a:sym typeface="Wingdings" panose="05000000000000000000" pitchFamily="2" charset="2"/>
              </a:rPr>
              <a:t> all modal</a:t>
            </a:r>
            <a:endParaRPr lang="en-US" altLang="zh-CN" sz="2800" b="1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B6FB07-9FD6-4303-8841-4587FD77C347}"/>
              </a:ext>
            </a:extLst>
          </p:cNvPr>
          <p:cNvCxnSpPr/>
          <p:nvPr/>
        </p:nvCxnSpPr>
        <p:spPr>
          <a:xfrm>
            <a:off x="0" y="1085865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E678EA8-0849-471A-98B4-D539D6F8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8" y="176593"/>
            <a:ext cx="2081547" cy="4745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67ED867-B9B5-4259-B3E4-3481B351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49" y="1100448"/>
            <a:ext cx="9324305" cy="56066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D4B224F-444C-4D49-9BF9-56BA8746866C}"/>
              </a:ext>
            </a:extLst>
          </p:cNvPr>
          <p:cNvSpPr txBox="1"/>
          <p:nvPr/>
        </p:nvSpPr>
        <p:spPr>
          <a:xfrm>
            <a:off x="7584046" y="6522435"/>
            <a:ext cx="6127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Multi-modal Transformer for Video Retrieval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314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492</Words>
  <Application>Microsoft Office PowerPoint</Application>
  <PresentationFormat>宽屏</PresentationFormat>
  <Paragraphs>66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-apple-system</vt:lpstr>
      <vt:lpstr>等线</vt:lpstr>
      <vt:lpstr>等线 Light</vt:lpstr>
      <vt:lpstr>SimHei</vt:lpstr>
      <vt:lpstr>宋体</vt:lpstr>
      <vt:lpstr>Arial</vt:lpstr>
      <vt:lpstr>Consolas</vt:lpstr>
      <vt:lpstr>Office 主题​​</vt:lpstr>
      <vt:lpstr> 五月汇报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对比学习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昂宝三期项目汇报</dc:title>
  <dc:creator>镇涛 林</dc:creator>
  <cp:lastModifiedBy>镇涛 林</cp:lastModifiedBy>
  <cp:revision>531</cp:revision>
  <dcterms:created xsi:type="dcterms:W3CDTF">2021-04-07T12:21:03Z</dcterms:created>
  <dcterms:modified xsi:type="dcterms:W3CDTF">2021-05-28T01:49:40Z</dcterms:modified>
</cp:coreProperties>
</file>